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1"/>
  </p:sldMasterIdLst>
  <p:sldIdLst>
    <p:sldId id="301" r:id="rId2"/>
    <p:sldId id="302" r:id="rId3"/>
    <p:sldId id="303" r:id="rId4"/>
    <p:sldId id="282" r:id="rId5"/>
    <p:sldId id="267" r:id="rId6"/>
    <p:sldId id="264" r:id="rId7"/>
    <p:sldId id="266" r:id="rId8"/>
    <p:sldId id="286" r:id="rId9"/>
    <p:sldId id="304" r:id="rId10"/>
    <p:sldId id="262" r:id="rId11"/>
    <p:sldId id="305" r:id="rId12"/>
    <p:sldId id="289" r:id="rId13"/>
    <p:sldId id="281" r:id="rId14"/>
    <p:sldId id="279" r:id="rId15"/>
    <p:sldId id="259" r:id="rId16"/>
    <p:sldId id="274" r:id="rId17"/>
    <p:sldId id="275" r:id="rId18"/>
    <p:sldId id="290" r:id="rId19"/>
    <p:sldId id="291" r:id="rId20"/>
    <p:sldId id="292" r:id="rId21"/>
    <p:sldId id="307" r:id="rId22"/>
    <p:sldId id="284" r:id="rId23"/>
    <p:sldId id="295" r:id="rId24"/>
    <p:sldId id="294" r:id="rId25"/>
    <p:sldId id="306" r:id="rId26"/>
    <p:sldId id="261" r:id="rId27"/>
    <p:sldId id="269" r:id="rId28"/>
    <p:sldId id="287" r:id="rId29"/>
    <p:sldId id="288" r:id="rId30"/>
    <p:sldId id="296" r:id="rId31"/>
    <p:sldId id="256" r:id="rId32"/>
    <p:sldId id="263" r:id="rId3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1250" autoAdjust="0"/>
  </p:normalViewPr>
  <p:slideViewPr>
    <p:cSldViewPr>
      <p:cViewPr varScale="1">
        <p:scale>
          <a:sx n="46" d="100"/>
          <a:sy n="46" d="100"/>
        </p:scale>
        <p:origin x="-121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5" name="Полилиния 4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grpSp>
        <p:nvGrpSpPr>
          <p:cNvPr id="6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8F3B5-9FC5-4C89-8589-10C6795310F3}" type="datetimeFigureOut">
              <a:rPr lang="ru-RU"/>
              <a:pPr>
                <a:defRPr/>
              </a:pPr>
              <a:t>30.04.2014</a:t>
            </a:fld>
            <a:endParaRPr lang="ru-RU"/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7705B2-CD3F-4271-9CA5-8BC09E7306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32E1B-A097-485B-A332-451C3B78AEB8}" type="datetimeFigureOut">
              <a:rPr lang="ru-RU"/>
              <a:pPr>
                <a:defRPr/>
              </a:pPr>
              <a:t>30.04.2014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C435D-1AE7-4A48-B863-DA02581951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9" name="Дата 4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>
              <a:defRPr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1608056A-4710-45A8-9E6F-20E3A76614DE}" type="datetimeFigureOut">
              <a:rPr lang="ru-RU"/>
              <a:pPr>
                <a:defRPr/>
              </a:pPr>
              <a:t>30.04.2014</a:t>
            </a:fld>
            <a:endParaRPr lang="ru-RU"/>
          </a:p>
        </p:txBody>
      </p:sp>
      <p:sp>
        <p:nvSpPr>
          <p:cNvPr id="20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>
              <a:defRPr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609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>
              <a:defRPr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E1A41CA5-C83D-476E-8B0F-5033DDE457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Stella_-_matsa.mpeg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533400" y="1371600"/>
            <a:ext cx="7851648" cy="1828800"/>
          </a:xfrm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Исследовательская работа</a:t>
            </a:r>
            <a:br>
              <a:rPr lang="ru-RU" sz="2400" b="1" dirty="0" smtClean="0"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</a:br>
            <a:r>
              <a:rPr lang="ru-RU" sz="2400" b="1" dirty="0" smtClean="0"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Тема: «Яркая личность Стела Иосифовна </a:t>
            </a:r>
            <a:r>
              <a:rPr lang="ru-RU" sz="2400" b="1" dirty="0" err="1" smtClean="0"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Гуткович</a:t>
            </a:r>
            <a:r>
              <a:rPr lang="ru-RU" sz="2400" b="1" dirty="0" smtClean="0"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»</a:t>
            </a:r>
            <a:endParaRPr lang="ru-RU" sz="2400" b="1" dirty="0"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4099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2000250" y="3786188"/>
            <a:ext cx="6388100" cy="1857375"/>
          </a:xfrm>
        </p:spPr>
        <p:txBody>
          <a:bodyPr lIns="0" rIns="18288"/>
          <a:lstStyle/>
          <a:p>
            <a:pPr marL="0" indent="0" algn="r" eaLnBrk="1" hangingPunct="1">
              <a:buFont typeface="Wingdings 2" pitchFamily="18" charset="2"/>
              <a:buNone/>
            </a:pPr>
            <a:r>
              <a:rPr lang="ru-RU" sz="2000" smtClean="0">
                <a:latin typeface="Constantia" pitchFamily="18" charset="0"/>
              </a:rPr>
              <a:t>Выполнила:  Архипова Александра</a:t>
            </a:r>
          </a:p>
          <a:p>
            <a:pPr marL="0" indent="0" algn="r" eaLnBrk="1" hangingPunct="1">
              <a:buFont typeface="Wingdings 2" pitchFamily="18" charset="2"/>
              <a:buNone/>
            </a:pPr>
            <a:r>
              <a:rPr lang="ru-RU" sz="2000" smtClean="0">
                <a:latin typeface="Constantia" pitchFamily="18" charset="0"/>
              </a:rPr>
              <a:t>Руководитель:  Сметанина Светлана Борисовна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143250" y="571500"/>
            <a:ext cx="3471863" cy="1143000"/>
          </a:xfrm>
        </p:spPr>
        <p:txBody>
          <a:bodyPr/>
          <a:lstStyle/>
          <a:p>
            <a:pPr eaLnBrk="1" hangingPunct="1"/>
            <a:r>
              <a:rPr lang="ru-RU" sz="3600" smtClean="0">
                <a:latin typeface="Calibri" pitchFamily="34" charset="0"/>
              </a:rPr>
              <a:t/>
            </a:r>
            <a:br>
              <a:rPr lang="ru-RU" sz="3600" smtClean="0">
                <a:latin typeface="Calibri" pitchFamily="34" charset="0"/>
              </a:rPr>
            </a:br>
            <a:r>
              <a:rPr lang="ru-RU" sz="3600" smtClean="0">
                <a:latin typeface="Calibri" pitchFamily="34" charset="0"/>
              </a:rPr>
              <a:t>20 лет</a:t>
            </a:r>
            <a:br>
              <a:rPr lang="ru-RU" sz="3600" smtClean="0">
                <a:latin typeface="Calibri" pitchFamily="34" charset="0"/>
              </a:rPr>
            </a:br>
            <a:r>
              <a:rPr lang="ru-RU" sz="3600" smtClean="0">
                <a:latin typeface="Calibri" pitchFamily="34" charset="0"/>
              </a:rPr>
              <a:t>Стела и Михель</a:t>
            </a:r>
          </a:p>
        </p:txBody>
      </p:sp>
      <p:pic>
        <p:nvPicPr>
          <p:cNvPr id="5" name="Picture 36" descr="M:\ПП\док\2014_03_21\2014_03_21\IMG_0039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928662" y="1928802"/>
            <a:ext cx="2915210" cy="4433888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6" name="Picture 2" descr="G:\документ 00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29190" y="1928802"/>
            <a:ext cx="2952061" cy="4363109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3317" name="AutoShape 6" descr="https://mail.yandex.ru/message_part/IMG_0205.JPG?name=IMG_0205.JPG&amp;hid=1.2&amp;ids=2300000004133356640&amp;no_disposition=y&amp;thumb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857500" y="571500"/>
            <a:ext cx="3286125" cy="571500"/>
          </a:xfrm>
        </p:spPr>
        <p:txBody>
          <a:bodyPr/>
          <a:lstStyle/>
          <a:p>
            <a:pPr eaLnBrk="1" hangingPunct="1"/>
            <a:r>
              <a:rPr lang="ru-RU" sz="2800" smtClean="0">
                <a:latin typeface="Calibri" pitchFamily="34" charset="0"/>
              </a:rPr>
              <a:t>Почетные грамоты</a:t>
            </a:r>
          </a:p>
        </p:txBody>
      </p:sp>
      <p:pic>
        <p:nvPicPr>
          <p:cNvPr id="14339" name="Picture 2" descr="M:\ПП\док\2014_03_21\2014_03_21\IMG_0002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214438"/>
            <a:ext cx="4038600" cy="2933700"/>
          </a:xfrm>
        </p:spPr>
      </p:pic>
      <p:pic>
        <p:nvPicPr>
          <p:cNvPr id="14340" name="Picture 2" descr="M:\ПП\док\2014_03_21\2014_03_21\IMG_0003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428875" y="2714625"/>
            <a:ext cx="4038600" cy="2925763"/>
          </a:xfrm>
          <a:noFill/>
        </p:spPr>
      </p:pic>
      <p:pic>
        <p:nvPicPr>
          <p:cNvPr id="14341" name="Содержимое 6" descr="G:\документ 002.jpg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0" y="4254500"/>
            <a:ext cx="3714750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9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>
              <a:latin typeface="Calibri" pitchFamily="34" charset="0"/>
            </a:endParaRPr>
          </a:p>
        </p:txBody>
      </p:sp>
      <p:pic>
        <p:nvPicPr>
          <p:cNvPr id="15363" name="Picture 5" descr="M:\ПП\док\2014_03_21\2014_03_21\IMG_000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071563"/>
            <a:ext cx="4040188" cy="3063875"/>
          </a:xfrm>
        </p:spPr>
      </p:pic>
      <p:pic>
        <p:nvPicPr>
          <p:cNvPr id="15364" name="Picture 2" descr="M:\ПП\док\2014_03_21\2014_03_21\IMG_00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4888" y="2709863"/>
            <a:ext cx="3059112" cy="414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4" descr="M:\ПП\док\2014_03_21\2014_03_21\IMG_000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75" y="2000250"/>
            <a:ext cx="3128963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643313" y="704850"/>
            <a:ext cx="1928812" cy="750888"/>
          </a:xfrm>
        </p:spPr>
        <p:txBody>
          <a:bodyPr/>
          <a:lstStyle/>
          <a:p>
            <a:pPr eaLnBrk="1" hangingPunct="1"/>
            <a:r>
              <a:rPr lang="ru-RU" sz="2800" smtClean="0">
                <a:latin typeface="Calibri" pitchFamily="34" charset="0"/>
              </a:rPr>
              <a:t>Грамоты</a:t>
            </a:r>
          </a:p>
        </p:txBody>
      </p:sp>
      <p:sp>
        <p:nvSpPr>
          <p:cNvPr id="16387" name="Содержимое 10"/>
          <p:cNvSpPr>
            <a:spLocks noGrp="1"/>
          </p:cNvSpPr>
          <p:nvPr>
            <p:ph sz="half" idx="4294967295"/>
          </p:nvPr>
        </p:nvSpPr>
        <p:spPr>
          <a:xfrm>
            <a:off x="4648200" y="1920875"/>
            <a:ext cx="4038600" cy="4433888"/>
          </a:xfrm>
        </p:spPr>
        <p:txBody>
          <a:bodyPr/>
          <a:lstStyle/>
          <a:p>
            <a:pPr eaLnBrk="1" hangingPunct="1"/>
            <a:endParaRPr lang="ru-RU" smtClean="0">
              <a:latin typeface="Constantia" pitchFamily="18" charset="0"/>
            </a:endParaRPr>
          </a:p>
        </p:txBody>
      </p:sp>
      <p:pic>
        <p:nvPicPr>
          <p:cNvPr id="16388" name="Picture 3" descr="M:\ПП\док\2014_03_21\2014_03_21\IMG_0006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928938" y="2000250"/>
            <a:ext cx="2882900" cy="44338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286000" y="704850"/>
            <a:ext cx="6400800" cy="723900"/>
          </a:xfrm>
        </p:spPr>
        <p:txBody>
          <a:bodyPr/>
          <a:lstStyle/>
          <a:p>
            <a:pPr eaLnBrk="1" hangingPunct="1"/>
            <a:r>
              <a:rPr lang="ru-RU" sz="2800" smtClean="0">
                <a:latin typeface="Calibri" pitchFamily="34" charset="0"/>
              </a:rPr>
              <a:t>Благодарственные письма</a:t>
            </a:r>
          </a:p>
        </p:txBody>
      </p:sp>
      <p:sp>
        <p:nvSpPr>
          <p:cNvPr id="17411" name="Содержимое 5"/>
          <p:cNvSpPr>
            <a:spLocks noGrp="1"/>
          </p:cNvSpPr>
          <p:nvPr>
            <p:ph sz="half" idx="4294967295"/>
          </p:nvPr>
        </p:nvSpPr>
        <p:spPr>
          <a:xfrm>
            <a:off x="4648200" y="1920875"/>
            <a:ext cx="4038600" cy="4433888"/>
          </a:xfrm>
        </p:spPr>
        <p:txBody>
          <a:bodyPr/>
          <a:lstStyle/>
          <a:p>
            <a:pPr eaLnBrk="1" hangingPunct="1"/>
            <a:endParaRPr lang="ru-RU" smtClean="0">
              <a:latin typeface="Constantia" pitchFamily="18" charset="0"/>
            </a:endParaRPr>
          </a:p>
        </p:txBody>
      </p:sp>
      <p:pic>
        <p:nvPicPr>
          <p:cNvPr id="17412" name="Picture 2" descr="M:\ПП\док\2014_03_21\2014_03_21\IMG_0005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857375" y="2055813"/>
            <a:ext cx="5214938" cy="3857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357438" y="704850"/>
            <a:ext cx="6329362" cy="581025"/>
          </a:xfrm>
        </p:spPr>
        <p:txBody>
          <a:bodyPr/>
          <a:lstStyle/>
          <a:p>
            <a:pPr eaLnBrk="1" hangingPunct="1"/>
            <a:r>
              <a:rPr lang="ru-RU" sz="2800" smtClean="0">
                <a:latin typeface="Calibri" pitchFamily="34" charset="0"/>
              </a:rPr>
              <a:t>Поздравление с Победой</a:t>
            </a:r>
          </a:p>
        </p:txBody>
      </p:sp>
      <p:pic>
        <p:nvPicPr>
          <p:cNvPr id="18435" name="Picture 9" descr="M:\ПП\док\2014_03_21\2014_03_21\IMG_0012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357313"/>
            <a:ext cx="3249613" cy="4433887"/>
          </a:xfrm>
        </p:spPr>
      </p:pic>
      <p:pic>
        <p:nvPicPr>
          <p:cNvPr id="18436" name="Picture 20" descr="M:\ПП\док\2014_03_21\2014_03_21\IMG_0023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3286125" y="2000250"/>
            <a:ext cx="2852738" cy="3997325"/>
          </a:xfrm>
        </p:spPr>
      </p:pic>
      <p:pic>
        <p:nvPicPr>
          <p:cNvPr id="18437" name="Picture 11" descr="M:\ПП\док\2014_03_21\2014_03_21\IMG_001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63" y="2814638"/>
            <a:ext cx="2928937" cy="404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571875" y="704850"/>
            <a:ext cx="5114925" cy="581025"/>
          </a:xfrm>
        </p:spPr>
        <p:txBody>
          <a:bodyPr/>
          <a:lstStyle/>
          <a:p>
            <a:pPr eaLnBrk="1" hangingPunct="1"/>
            <a:r>
              <a:rPr lang="ru-RU" sz="3200" smtClean="0">
                <a:latin typeface="Calibri" pitchFamily="34" charset="0"/>
              </a:rPr>
              <a:t>ЕНКА</a:t>
            </a:r>
          </a:p>
        </p:txBody>
      </p:sp>
      <p:sp>
        <p:nvSpPr>
          <p:cNvPr id="19459" name="Содержимое 3"/>
          <p:cNvSpPr>
            <a:spLocks noGrp="1"/>
          </p:cNvSpPr>
          <p:nvPr>
            <p:ph sz="half" idx="4294967295"/>
          </p:nvPr>
        </p:nvSpPr>
        <p:spPr>
          <a:xfrm>
            <a:off x="4648200" y="1920875"/>
            <a:ext cx="4038600" cy="4433888"/>
          </a:xfrm>
        </p:spPr>
        <p:txBody>
          <a:bodyPr/>
          <a:lstStyle/>
          <a:p>
            <a:pPr eaLnBrk="1" hangingPunct="1"/>
            <a:endParaRPr lang="ru-RU" smtClean="0">
              <a:latin typeface="Constantia" pitchFamily="18" charset="0"/>
            </a:endParaRPr>
          </a:p>
        </p:txBody>
      </p:sp>
      <p:pic>
        <p:nvPicPr>
          <p:cNvPr id="19460" name="Picture 10" descr="M:\ПП\док\2014_03_21\2014_03_21\IMG_0013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286000" y="1785938"/>
            <a:ext cx="3195638" cy="44338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>
              <a:latin typeface="Calibri" pitchFamily="34" charset="0"/>
            </a:endParaRPr>
          </a:p>
        </p:txBody>
      </p:sp>
      <p:pic>
        <p:nvPicPr>
          <p:cNvPr id="20483" name="Picture 13" descr="M:\ПП\док\2014_03_21\2014_03_21\IMG_0016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000125"/>
            <a:ext cx="3000375" cy="4433888"/>
          </a:xfrm>
        </p:spPr>
      </p:pic>
      <p:pic>
        <p:nvPicPr>
          <p:cNvPr id="20484" name="Picture 12" descr="M:\ПП\док\2014_03_21\2014_03_21\IMG_0015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2928938" y="1643063"/>
            <a:ext cx="3179762" cy="4433887"/>
          </a:xfrm>
        </p:spPr>
      </p:pic>
      <p:pic>
        <p:nvPicPr>
          <p:cNvPr id="20485" name="Picture 14" descr="M:\ПП\док\2014_03_21\2014_03_21\IMG_001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38" y="2286000"/>
            <a:ext cx="2989262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>
              <a:latin typeface="Calibri" pitchFamily="34" charset="0"/>
            </a:endParaRPr>
          </a:p>
        </p:txBody>
      </p:sp>
      <p:pic>
        <p:nvPicPr>
          <p:cNvPr id="5125" name="Picture 5" descr="C:\Users\Администратор\Desktop\IMG_001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3143248"/>
            <a:ext cx="4264785" cy="355953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Содержимое 5"/>
          <p:cNvSpPr>
            <a:spLocks noGrp="1"/>
          </p:cNvSpPr>
          <p:nvPr>
            <p:ph sz="half" idx="4294967295"/>
          </p:nvPr>
        </p:nvSpPr>
        <p:spPr>
          <a:xfrm>
            <a:off x="4000500" y="1920875"/>
            <a:ext cx="4686300" cy="4433888"/>
          </a:xfrm>
        </p:spPr>
        <p:txBody>
          <a:bodyPr/>
          <a:lstStyle/>
          <a:p>
            <a:pPr>
              <a:buFont typeface="Wingdings 2" pitchFamily="18" charset="2"/>
              <a:buNone/>
              <a:defRPr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Воспитателем работала даже.</a:t>
            </a:r>
          </a:p>
          <a:p>
            <a:pPr>
              <a:buFont typeface="Wingdings 2" pitchFamily="18" charset="2"/>
              <a:buNone/>
              <a:defRPr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35 лет педагогического стажа.</a:t>
            </a:r>
          </a:p>
          <a:p>
            <a:pPr>
              <a:buFont typeface="Wingdings 2" pitchFamily="18" charset="2"/>
              <a:buNone/>
              <a:defRPr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Никого не оставила </a:t>
            </a:r>
          </a:p>
          <a:p>
            <a:pPr>
              <a:buFont typeface="Wingdings 2" pitchFamily="18" charset="2"/>
              <a:buNone/>
              <a:defRPr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без внимания.</a:t>
            </a:r>
          </a:p>
          <a:p>
            <a:pPr>
              <a:buFont typeface="Wingdings 2" pitchFamily="18" charset="2"/>
              <a:buNone/>
              <a:defRPr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Педагогика –её призвание</a:t>
            </a:r>
            <a:r>
              <a:rPr lang="ru-RU" dirty="0" smtClean="0">
                <a:latin typeface="+mn-lt"/>
              </a:rPr>
              <a:t>.</a:t>
            </a:r>
          </a:p>
          <a:p>
            <a:pPr>
              <a:buFont typeface="Wingdings 2" pitchFamily="18" charset="2"/>
              <a:buNone/>
              <a:defRPr/>
            </a:pPr>
            <a:endParaRPr lang="ru-RU" dirty="0" smtClean="0">
              <a:latin typeface="+mn-lt"/>
            </a:endParaRPr>
          </a:p>
          <a:p>
            <a:pPr>
              <a:buFont typeface="Wingdings 2" pitchFamily="18" charset="2"/>
              <a:buNone/>
              <a:defRPr/>
            </a:pPr>
            <a:endParaRPr lang="ru-RU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143250" y="704850"/>
            <a:ext cx="5543550" cy="723900"/>
          </a:xfrm>
        </p:spPr>
        <p:txBody>
          <a:bodyPr/>
          <a:lstStyle/>
          <a:p>
            <a:pPr eaLnBrk="1" hangingPunct="1"/>
            <a:r>
              <a:rPr lang="ru-RU" sz="3600" smtClean="0">
                <a:latin typeface="Calibri" pitchFamily="34" charset="0"/>
              </a:rPr>
              <a:t>Радиозавод</a:t>
            </a:r>
          </a:p>
        </p:txBody>
      </p:sp>
      <p:sp>
        <p:nvSpPr>
          <p:cNvPr id="23556" name="Содержимое 6"/>
          <p:cNvSpPr>
            <a:spLocks noGrp="1"/>
          </p:cNvSpPr>
          <p:nvPr>
            <p:ph sz="half" idx="4294967295"/>
          </p:nvPr>
        </p:nvSpPr>
        <p:spPr>
          <a:xfrm>
            <a:off x="457200" y="1920875"/>
            <a:ext cx="4543425" cy="4433888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  <a:defRPr/>
            </a:pPr>
            <a:r>
              <a:rPr lang="ru-RU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</a:rPr>
              <a:t>Труд педагога в нашем государстве не в почёте.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ru-RU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</a:rPr>
              <a:t>Пришлось пенсию зарабатывать на другой работе.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ru-RU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</a:rPr>
              <a:t>Горжусь, что освоили слесарный станок.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ru-RU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</a:rPr>
              <a:t>Могу собрать любой замок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.</a:t>
            </a:r>
          </a:p>
        </p:txBody>
      </p:sp>
      <p:pic>
        <p:nvPicPr>
          <p:cNvPr id="23557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 rot="5400000">
            <a:off x="4790786" y="2210082"/>
            <a:ext cx="4168055" cy="3605496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mtClean="0">
                <a:latin typeface="Calibri" pitchFamily="34" charset="0"/>
              </a:rPr>
              <a:t>Дедушка Кацнельсон Евгений</a:t>
            </a:r>
          </a:p>
        </p:txBody>
      </p:sp>
      <p:pic>
        <p:nvPicPr>
          <p:cNvPr id="6148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71812" y="2082006"/>
            <a:ext cx="3000375" cy="409575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704850"/>
            <a:ext cx="8229600" cy="779463"/>
          </a:xfrm>
        </p:spPr>
        <p:txBody>
          <a:bodyPr/>
          <a:lstStyle/>
          <a:p>
            <a:pPr algn="ctr" eaLnBrk="1" hangingPunct="1"/>
            <a:r>
              <a:rPr lang="ru-RU" sz="3600" smtClean="0">
                <a:latin typeface="Calibri" pitchFamily="34" charset="0"/>
              </a:rPr>
              <a:t>Непоседливая Стела Иосифовна</a:t>
            </a:r>
          </a:p>
        </p:txBody>
      </p:sp>
      <p:sp>
        <p:nvSpPr>
          <p:cNvPr id="23555" name="Текст 4"/>
          <p:cNvSpPr>
            <a:spLocks noGrp="1"/>
          </p:cNvSpPr>
          <p:nvPr>
            <p:ph type="body" idx="4294967295"/>
          </p:nvPr>
        </p:nvSpPr>
        <p:spPr>
          <a:xfrm>
            <a:off x="457200" y="1855788"/>
            <a:ext cx="4040188" cy="658812"/>
          </a:xfrm>
        </p:spPr>
        <p:txBody>
          <a:bodyPr lIns="45720" tIns="0" rIns="45720" bIns="0" anchor="ctr"/>
          <a:lstStyle/>
          <a:p>
            <a:pPr marL="0" indent="0">
              <a:buFont typeface="Wingdings 2" pitchFamily="18" charset="2"/>
              <a:buNone/>
            </a:pPr>
            <a:endParaRPr lang="ru-RU" sz="2400" b="1" smtClean="0">
              <a:solidFill>
                <a:schemeClr val="tx2"/>
              </a:solidFill>
              <a:latin typeface="Constantia" pitchFamily="18" charset="0"/>
            </a:endParaRPr>
          </a:p>
        </p:txBody>
      </p:sp>
      <p:sp>
        <p:nvSpPr>
          <p:cNvPr id="23556" name="Текст 5"/>
          <p:cNvSpPr>
            <a:spLocks noGrp="1"/>
          </p:cNvSpPr>
          <p:nvPr>
            <p:ph type="body" sz="half" idx="4294967295"/>
          </p:nvPr>
        </p:nvSpPr>
        <p:spPr>
          <a:xfrm>
            <a:off x="4645025" y="1860550"/>
            <a:ext cx="4041775" cy="654050"/>
          </a:xfrm>
        </p:spPr>
        <p:txBody>
          <a:bodyPr lIns="45720" tIns="0" rIns="45720" bIns="0" anchor="ctr"/>
          <a:lstStyle/>
          <a:p>
            <a:pPr marL="0" indent="0">
              <a:buFont typeface="Wingdings 2" pitchFamily="18" charset="2"/>
              <a:buNone/>
            </a:pPr>
            <a:endParaRPr lang="ru-RU" sz="2400" b="1" smtClean="0">
              <a:solidFill>
                <a:schemeClr val="tx2"/>
              </a:solidFill>
              <a:latin typeface="Constantia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quarter" idx="4294967295"/>
          </p:nvPr>
        </p:nvSpPr>
        <p:spPr>
          <a:xfrm>
            <a:off x="4572000" y="1628775"/>
            <a:ext cx="4113213" cy="5008563"/>
          </a:xfrm>
        </p:spPr>
        <p:txBody>
          <a:bodyPr tIns="0"/>
          <a:lstStyle/>
          <a:p>
            <a:pPr>
              <a:buFont typeface="Wingdings 2" pitchFamily="18" charset="2"/>
              <a:buNone/>
              <a:defRPr/>
            </a:pPr>
            <a:r>
              <a:rPr lang="ru-RU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onstantia" pitchFamily="18" charset="0"/>
              </a:rPr>
              <a:t>Сидеть на пенсии без дела не смогла.</a:t>
            </a:r>
          </a:p>
          <a:p>
            <a:pPr>
              <a:buFont typeface="Wingdings 2" pitchFamily="18" charset="2"/>
              <a:buNone/>
              <a:defRPr/>
            </a:pPr>
            <a:r>
              <a:rPr lang="ru-RU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onstantia" pitchFamily="18" charset="0"/>
              </a:rPr>
              <a:t>Работала в магазине</a:t>
            </a:r>
          </a:p>
          <a:p>
            <a:pPr>
              <a:buFont typeface="Wingdings 2" pitchFamily="18" charset="2"/>
              <a:buNone/>
              <a:defRPr/>
            </a:pPr>
            <a:r>
              <a:rPr lang="ru-RU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onstantia" pitchFamily="18" charset="0"/>
              </a:rPr>
              <a:t>«Детский мир», в аптеке,</a:t>
            </a:r>
          </a:p>
          <a:p>
            <a:pPr>
              <a:buFont typeface="Wingdings 2" pitchFamily="18" charset="2"/>
              <a:buNone/>
              <a:defRPr/>
            </a:pPr>
            <a:r>
              <a:rPr lang="ru-RU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onstantia" pitchFamily="18" charset="0"/>
              </a:rPr>
              <a:t> в детской библиотеке.</a:t>
            </a:r>
          </a:p>
          <a:p>
            <a:pPr>
              <a:buFont typeface="Wingdings 2" pitchFamily="18" charset="2"/>
              <a:buNone/>
              <a:defRPr/>
            </a:pPr>
            <a:endParaRPr lang="ru-RU" dirty="0" smtClean="0">
              <a:latin typeface="Constantia" pitchFamily="18" charset="0"/>
            </a:endParaRPr>
          </a:p>
        </p:txBody>
      </p:sp>
      <p:pic>
        <p:nvPicPr>
          <p:cNvPr id="24581" name="Picture 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596" y="1928801"/>
            <a:ext cx="3786214" cy="2533632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652963" y="4152906"/>
            <a:ext cx="3893133" cy="2379779"/>
          </a:xfrm>
          <a:prstGeom prst="rect">
            <a:avLst/>
          </a:prstGeom>
          <a:noFill/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357438" y="704850"/>
            <a:ext cx="6329362" cy="723900"/>
          </a:xfrm>
        </p:spPr>
        <p:txBody>
          <a:bodyPr/>
          <a:lstStyle/>
          <a:p>
            <a:r>
              <a:rPr lang="ru-RU" sz="3600" smtClean="0">
                <a:latin typeface="Calibri" pitchFamily="34" charset="0"/>
                <a:hlinkClick r:id="rId2" action="ppaction://hlinkfile"/>
              </a:rPr>
              <a:t>Стела готовит Мацу</a:t>
            </a:r>
            <a:endParaRPr lang="ru-RU" sz="3600" smtClean="0">
              <a:latin typeface="Calibri" pitchFamily="34" charset="0"/>
            </a:endParaRPr>
          </a:p>
        </p:txBody>
      </p:sp>
      <p:sp>
        <p:nvSpPr>
          <p:cNvPr id="24579" name="Текст 2"/>
          <p:cNvSpPr>
            <a:spLocks noGrp="1"/>
          </p:cNvSpPr>
          <p:nvPr>
            <p:ph type="body" idx="4294967295"/>
          </p:nvPr>
        </p:nvSpPr>
        <p:spPr>
          <a:xfrm>
            <a:off x="457200" y="1855788"/>
            <a:ext cx="4040188" cy="658812"/>
          </a:xfrm>
        </p:spPr>
        <p:txBody>
          <a:bodyPr lIns="45720" tIns="0" rIns="45720" bIns="0" anchor="ctr"/>
          <a:lstStyle/>
          <a:p>
            <a:pPr marL="0" indent="0">
              <a:buFont typeface="Wingdings 2" pitchFamily="18" charset="2"/>
              <a:buNone/>
            </a:pPr>
            <a:endParaRPr lang="ru-RU" sz="2400" b="1" smtClean="0">
              <a:solidFill>
                <a:schemeClr val="tx2"/>
              </a:solidFill>
              <a:latin typeface="Constantia" pitchFamily="18" charset="0"/>
            </a:endParaRPr>
          </a:p>
        </p:txBody>
      </p:sp>
      <p:sp>
        <p:nvSpPr>
          <p:cNvPr id="24580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4645025" y="1860550"/>
            <a:ext cx="4041775" cy="654050"/>
          </a:xfrm>
        </p:spPr>
        <p:txBody>
          <a:bodyPr lIns="45720" tIns="0" rIns="45720" bIns="0" anchor="ctr"/>
          <a:lstStyle/>
          <a:p>
            <a:pPr marL="0" indent="0">
              <a:buFont typeface="Wingdings 2" pitchFamily="18" charset="2"/>
              <a:buNone/>
            </a:pPr>
            <a:endParaRPr lang="ru-RU" sz="2400" b="1" smtClean="0">
              <a:solidFill>
                <a:schemeClr val="tx2"/>
              </a:solidFill>
              <a:latin typeface="Constantia" pitchFamily="18" charset="0"/>
            </a:endParaRPr>
          </a:p>
        </p:txBody>
      </p:sp>
      <p:sp>
        <p:nvSpPr>
          <p:cNvPr id="24581" name="Содержимое 5"/>
          <p:cNvSpPr>
            <a:spLocks noGrp="1"/>
          </p:cNvSpPr>
          <p:nvPr>
            <p:ph sz="quarter" idx="4294967295"/>
          </p:nvPr>
        </p:nvSpPr>
        <p:spPr>
          <a:xfrm>
            <a:off x="4645025" y="2514600"/>
            <a:ext cx="4041775" cy="3846513"/>
          </a:xfrm>
        </p:spPr>
        <p:txBody>
          <a:bodyPr tIns="0"/>
          <a:lstStyle/>
          <a:p>
            <a:endParaRPr lang="ru-RU" sz="2200" smtClean="0"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28688" y="704850"/>
            <a:ext cx="7758112" cy="509588"/>
          </a:xfrm>
        </p:spPr>
        <p:txBody>
          <a:bodyPr/>
          <a:lstStyle/>
          <a:p>
            <a:pPr eaLnBrk="1" hangingPunct="1"/>
            <a:r>
              <a:rPr lang="ru-RU" sz="2800" smtClean="0">
                <a:latin typeface="Calibri" pitchFamily="34" charset="0"/>
              </a:rPr>
              <a:t>Еврейская национальная культурная автономия</a:t>
            </a:r>
          </a:p>
        </p:txBody>
      </p:sp>
      <p:pic>
        <p:nvPicPr>
          <p:cNvPr id="25603" name="Picture 2" descr="M:\ПП\док\2014_03_21\2014_03_21\IMG_0018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57250" y="1643063"/>
            <a:ext cx="3098800" cy="4433887"/>
          </a:xfrm>
        </p:spPr>
      </p:pic>
      <p:pic>
        <p:nvPicPr>
          <p:cNvPr id="25604" name="Picture 2" descr="M:\ПП\док\2014_03_21\2014_03_21\IMG_0019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214813" y="1928813"/>
            <a:ext cx="4471987" cy="3857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6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>
              <a:latin typeface="Calibri" pitchFamily="34" charset="0"/>
            </a:endParaRPr>
          </a:p>
        </p:txBody>
      </p:sp>
      <p:sp>
        <p:nvSpPr>
          <p:cNvPr id="26627" name="Текст 7"/>
          <p:cNvSpPr>
            <a:spLocks noGrp="1"/>
          </p:cNvSpPr>
          <p:nvPr>
            <p:ph type="body" idx="4294967295"/>
          </p:nvPr>
        </p:nvSpPr>
        <p:spPr>
          <a:xfrm>
            <a:off x="457200" y="1855788"/>
            <a:ext cx="4040188" cy="658812"/>
          </a:xfrm>
        </p:spPr>
        <p:txBody>
          <a:bodyPr lIns="45720" tIns="0" rIns="45720" bIns="0" anchor="ctr"/>
          <a:lstStyle/>
          <a:p>
            <a:pPr marL="0" indent="0">
              <a:buFont typeface="Wingdings 2" pitchFamily="18" charset="2"/>
              <a:buNone/>
            </a:pPr>
            <a:endParaRPr lang="ru-RU" sz="2000" b="1" smtClean="0">
              <a:solidFill>
                <a:schemeClr val="tx2"/>
              </a:solidFill>
              <a:latin typeface="Constantia" pitchFamily="18" charset="0"/>
            </a:endParaRPr>
          </a:p>
          <a:p>
            <a:pPr marL="0" indent="0">
              <a:buFont typeface="Wingdings 2" pitchFamily="18" charset="2"/>
              <a:buNone/>
            </a:pPr>
            <a:endParaRPr lang="ru-RU" sz="2000" b="1" smtClean="0">
              <a:solidFill>
                <a:schemeClr val="tx2"/>
              </a:solidFill>
              <a:latin typeface="Constantia" pitchFamily="18" charset="0"/>
            </a:endParaRPr>
          </a:p>
          <a:p>
            <a:pPr marL="0" indent="0">
              <a:buFont typeface="Wingdings 2" pitchFamily="18" charset="2"/>
              <a:buNone/>
            </a:pPr>
            <a:endParaRPr lang="ru-RU" sz="2000" b="1" smtClean="0">
              <a:solidFill>
                <a:schemeClr val="tx2"/>
              </a:solidFill>
              <a:latin typeface="Constantia" pitchFamily="18" charset="0"/>
            </a:endParaRPr>
          </a:p>
          <a:p>
            <a:pPr marL="0" indent="0">
              <a:buFont typeface="Wingdings 2" pitchFamily="18" charset="2"/>
              <a:buNone/>
            </a:pPr>
            <a:endParaRPr lang="ru-RU" sz="2000" b="1" smtClean="0">
              <a:solidFill>
                <a:schemeClr val="tx2"/>
              </a:solidFill>
              <a:latin typeface="Constantia" pitchFamily="18" charset="0"/>
            </a:endParaRPr>
          </a:p>
          <a:p>
            <a:pPr marL="0" indent="0">
              <a:buFont typeface="Wingdings 2" pitchFamily="18" charset="2"/>
              <a:buNone/>
            </a:pPr>
            <a:endParaRPr lang="ru-RU" sz="2000" b="1" smtClean="0">
              <a:solidFill>
                <a:schemeClr val="tx2"/>
              </a:solidFill>
              <a:latin typeface="Constantia" pitchFamily="18" charset="0"/>
            </a:endParaRPr>
          </a:p>
          <a:p>
            <a:pPr marL="0" indent="0">
              <a:buFont typeface="Wingdings 2" pitchFamily="18" charset="2"/>
              <a:buNone/>
            </a:pPr>
            <a:endParaRPr lang="ru-RU" sz="2000" b="1" smtClean="0">
              <a:solidFill>
                <a:schemeClr val="tx2"/>
              </a:solidFill>
              <a:latin typeface="Constantia" pitchFamily="18" charset="0"/>
            </a:endParaRPr>
          </a:p>
          <a:p>
            <a:pPr marL="0" indent="0">
              <a:buFont typeface="Wingdings 2" pitchFamily="18" charset="2"/>
              <a:buNone/>
            </a:pPr>
            <a:endParaRPr lang="ru-RU" sz="2000" b="1" smtClean="0">
              <a:solidFill>
                <a:schemeClr val="tx2"/>
              </a:solidFill>
              <a:latin typeface="Constantia" pitchFamily="18" charset="0"/>
            </a:endParaRPr>
          </a:p>
          <a:p>
            <a:pPr marL="0" indent="0">
              <a:buFont typeface="Wingdings 2" pitchFamily="18" charset="2"/>
              <a:buNone/>
            </a:pPr>
            <a:r>
              <a:rPr lang="ru-RU" sz="2000" b="1" smtClean="0">
                <a:solidFill>
                  <a:schemeClr val="tx2"/>
                </a:solidFill>
                <a:latin typeface="Constantia" pitchFamily="18" charset="0"/>
              </a:rPr>
              <a:t>Когда ты молод</a:t>
            </a:r>
          </a:p>
          <a:p>
            <a:pPr marL="0" indent="0">
              <a:buFont typeface="Wingdings 2" pitchFamily="18" charset="2"/>
              <a:buNone/>
            </a:pPr>
            <a:r>
              <a:rPr lang="ru-RU" sz="2000" b="1" smtClean="0">
                <a:solidFill>
                  <a:schemeClr val="tx2"/>
                </a:solidFill>
                <a:latin typeface="Constantia" pitchFamily="18" charset="0"/>
              </a:rPr>
              <a:t>Сердцем и душой</a:t>
            </a:r>
          </a:p>
          <a:p>
            <a:pPr marL="0" indent="0">
              <a:buFont typeface="Wingdings 2" pitchFamily="18" charset="2"/>
              <a:buNone/>
            </a:pPr>
            <a:r>
              <a:rPr lang="ru-RU" sz="2000" b="1" smtClean="0">
                <a:solidFill>
                  <a:schemeClr val="tx2"/>
                </a:solidFill>
                <a:latin typeface="Constantia" pitchFamily="18" charset="0"/>
              </a:rPr>
              <a:t>И хочется общаться и делиться</a:t>
            </a:r>
          </a:p>
          <a:p>
            <a:pPr marL="0" indent="0">
              <a:buFont typeface="Wingdings 2" pitchFamily="18" charset="2"/>
              <a:buNone/>
            </a:pPr>
            <a:r>
              <a:rPr lang="ru-RU" sz="2000" b="1" smtClean="0">
                <a:solidFill>
                  <a:schemeClr val="tx2"/>
                </a:solidFill>
                <a:latin typeface="Constantia" pitchFamily="18" charset="0"/>
              </a:rPr>
              <a:t>Ты приходи в еврейский клуб </a:t>
            </a:r>
          </a:p>
          <a:p>
            <a:pPr marL="0" indent="0">
              <a:buFont typeface="Wingdings 2" pitchFamily="18" charset="2"/>
              <a:buNone/>
            </a:pPr>
            <a:r>
              <a:rPr lang="ru-RU" sz="2000" b="1" smtClean="0">
                <a:solidFill>
                  <a:schemeClr val="tx2"/>
                </a:solidFill>
                <a:latin typeface="Constantia" pitchFamily="18" charset="0"/>
              </a:rPr>
              <a:t>Здесь можно многое узнать</a:t>
            </a:r>
          </a:p>
          <a:p>
            <a:pPr marL="0" indent="0">
              <a:buFont typeface="Wingdings 2" pitchFamily="18" charset="2"/>
              <a:buNone/>
            </a:pPr>
            <a:r>
              <a:rPr lang="ru-RU" sz="2000" b="1" smtClean="0">
                <a:solidFill>
                  <a:schemeClr val="tx2"/>
                </a:solidFill>
                <a:latin typeface="Constantia" pitchFamily="18" charset="0"/>
              </a:rPr>
              <a:t>И многому учиться.</a:t>
            </a:r>
          </a:p>
        </p:txBody>
      </p:sp>
      <p:sp>
        <p:nvSpPr>
          <p:cNvPr id="26628" name="Текст 8"/>
          <p:cNvSpPr>
            <a:spLocks noGrp="1"/>
          </p:cNvSpPr>
          <p:nvPr>
            <p:ph type="body" sz="half" idx="4294967295"/>
          </p:nvPr>
        </p:nvSpPr>
        <p:spPr>
          <a:xfrm>
            <a:off x="4645025" y="1860550"/>
            <a:ext cx="4041775" cy="654050"/>
          </a:xfrm>
        </p:spPr>
        <p:txBody>
          <a:bodyPr lIns="45720" tIns="0" rIns="45720" bIns="0" anchor="ctr"/>
          <a:lstStyle/>
          <a:p>
            <a:pPr marL="0" indent="0">
              <a:buFont typeface="Wingdings 2" pitchFamily="18" charset="2"/>
              <a:buNone/>
            </a:pPr>
            <a:endParaRPr lang="ru-RU" sz="2400" b="1" smtClean="0">
              <a:solidFill>
                <a:schemeClr val="tx2"/>
              </a:solidFill>
              <a:latin typeface="Constantia" pitchFamily="18" charset="0"/>
            </a:endParaRPr>
          </a:p>
        </p:txBody>
      </p:sp>
      <p:pic>
        <p:nvPicPr>
          <p:cNvPr id="26630" name="Picture 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28870" y="3756819"/>
            <a:ext cx="4300848" cy="2847321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Содержимое 11"/>
          <p:cNvSpPr>
            <a:spLocks noGrp="1"/>
          </p:cNvSpPr>
          <p:nvPr>
            <p:ph sz="quarter" idx="4294967295"/>
          </p:nvPr>
        </p:nvSpPr>
        <p:spPr>
          <a:xfrm>
            <a:off x="457200" y="2514600"/>
            <a:ext cx="4040188" cy="3846513"/>
          </a:xfrm>
        </p:spPr>
        <p:txBody>
          <a:bodyPr tIns="0"/>
          <a:lstStyle/>
          <a:p>
            <a:endParaRPr lang="ru-RU" sz="2200" smtClean="0"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8"/>
          <p:cNvSpPr>
            <a:spLocks noGrp="1"/>
          </p:cNvSpPr>
          <p:nvPr>
            <p:ph type="title" idx="4294967295"/>
          </p:nvPr>
        </p:nvSpPr>
        <p:spPr>
          <a:xfrm>
            <a:off x="457200" y="704850"/>
            <a:ext cx="3471863" cy="1143000"/>
          </a:xfrm>
        </p:spPr>
        <p:txBody>
          <a:bodyPr/>
          <a:lstStyle/>
          <a:p>
            <a:endParaRPr lang="ru-RU" sz="2600" smtClean="0">
              <a:latin typeface="Constantia" pitchFamily="18" charset="0"/>
            </a:endParaRPr>
          </a:p>
        </p:txBody>
      </p:sp>
      <p:pic>
        <p:nvPicPr>
          <p:cNvPr id="28676" name="Picture 2" descr="C:\Users\Администратор\Desktop\IMG_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3860800"/>
            <a:ext cx="4038600" cy="27320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1341438"/>
            <a:ext cx="4535488" cy="30432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7653" name="Rectangle 8"/>
          <p:cNvSpPr>
            <a:spLocks noChangeArrowheads="1"/>
          </p:cNvSpPr>
          <p:nvPr/>
        </p:nvSpPr>
        <p:spPr bwMode="auto">
          <a:xfrm>
            <a:off x="250825" y="836613"/>
            <a:ext cx="4321175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600">
                <a:solidFill>
                  <a:schemeClr val="tx2"/>
                </a:solidFill>
                <a:latin typeface="Constantia" pitchFamily="18" charset="0"/>
              </a:rPr>
              <a:t>Всегда желанный гость,</a:t>
            </a:r>
            <a:br>
              <a:rPr lang="ru-RU" sz="2600">
                <a:solidFill>
                  <a:schemeClr val="tx2"/>
                </a:solidFill>
                <a:latin typeface="Constantia" pitchFamily="18" charset="0"/>
              </a:rPr>
            </a:br>
            <a:r>
              <a:rPr lang="ru-RU" sz="2600">
                <a:solidFill>
                  <a:schemeClr val="tx2"/>
                </a:solidFill>
                <a:latin typeface="Constantia" pitchFamily="18" charset="0"/>
              </a:rPr>
              <a:t>Куда бы не пришла,</a:t>
            </a:r>
            <a:br>
              <a:rPr lang="ru-RU" sz="2600">
                <a:solidFill>
                  <a:schemeClr val="tx2"/>
                </a:solidFill>
                <a:latin typeface="Constantia" pitchFamily="18" charset="0"/>
              </a:rPr>
            </a:br>
            <a:r>
              <a:rPr lang="ru-RU" sz="2600">
                <a:solidFill>
                  <a:schemeClr val="tx2"/>
                </a:solidFill>
                <a:latin typeface="Constantia" pitchFamily="18" charset="0"/>
              </a:rPr>
              <a:t>Умный собеседник,</a:t>
            </a:r>
            <a:br>
              <a:rPr lang="ru-RU" sz="2600">
                <a:solidFill>
                  <a:schemeClr val="tx2"/>
                </a:solidFill>
                <a:latin typeface="Constantia" pitchFamily="18" charset="0"/>
              </a:rPr>
            </a:br>
            <a:r>
              <a:rPr lang="ru-RU" sz="2600">
                <a:solidFill>
                  <a:schemeClr val="tx2"/>
                </a:solidFill>
                <a:latin typeface="Constantia" pitchFamily="18" charset="0"/>
              </a:rPr>
              <a:t>Добрая душа.</a:t>
            </a:r>
            <a:br>
              <a:rPr lang="ru-RU" sz="2600">
                <a:solidFill>
                  <a:schemeClr val="tx2"/>
                </a:solidFill>
                <a:latin typeface="Constantia" pitchFamily="18" charset="0"/>
              </a:rPr>
            </a:br>
            <a:r>
              <a:rPr lang="ru-RU" sz="2600">
                <a:solidFill>
                  <a:schemeClr val="tx2"/>
                </a:solidFill>
                <a:latin typeface="Constantia" pitchFamily="18" charset="0"/>
              </a:rPr>
              <a:t>Если очень нужный</a:t>
            </a:r>
            <a:br>
              <a:rPr lang="ru-RU" sz="2600">
                <a:solidFill>
                  <a:schemeClr val="tx2"/>
                </a:solidFill>
                <a:latin typeface="Constantia" pitchFamily="18" charset="0"/>
              </a:rPr>
            </a:br>
            <a:r>
              <a:rPr lang="ru-RU" sz="2600">
                <a:solidFill>
                  <a:schemeClr val="tx2"/>
                </a:solidFill>
                <a:latin typeface="Constantia" pitchFamily="18" charset="0"/>
              </a:rPr>
              <a:t>Дельный даст совет…</a:t>
            </a:r>
            <a:br>
              <a:rPr lang="ru-RU" sz="2600">
                <a:solidFill>
                  <a:schemeClr val="tx2"/>
                </a:solidFill>
                <a:latin typeface="Constantia" pitchFamily="18" charset="0"/>
              </a:rPr>
            </a:br>
            <a:r>
              <a:rPr lang="ru-RU" sz="2600">
                <a:solidFill>
                  <a:schemeClr val="tx2"/>
                </a:solidFill>
                <a:latin typeface="Constantia" pitchFamily="18" charset="0"/>
              </a:rPr>
              <a:t>Кто поверит, что ей 80  лет!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>
              <a:latin typeface="Calibri" pitchFamily="34" charset="0"/>
            </a:endParaRPr>
          </a:p>
        </p:txBody>
      </p:sp>
      <p:sp>
        <p:nvSpPr>
          <p:cNvPr id="28675" name="Содержимое 5"/>
          <p:cNvSpPr>
            <a:spLocks noGrp="1"/>
          </p:cNvSpPr>
          <p:nvPr>
            <p:ph sz="half" idx="4294967295"/>
          </p:nvPr>
        </p:nvSpPr>
        <p:spPr>
          <a:xfrm>
            <a:off x="4500563" y="0"/>
            <a:ext cx="4038600" cy="6643688"/>
          </a:xfrm>
        </p:spPr>
        <p:txBody>
          <a:bodyPr/>
          <a:lstStyle/>
          <a:p>
            <a:pPr algn="ctr">
              <a:buFont typeface="Wingdings 2" pitchFamily="18" charset="2"/>
              <a:buNone/>
            </a:pPr>
            <a:r>
              <a:rPr lang="ru-RU" sz="1000" smtClean="0">
                <a:latin typeface="Constantia" pitchFamily="18" charset="0"/>
              </a:rPr>
              <a:t>Посвящается Стеле Иосифовне</a:t>
            </a:r>
          </a:p>
          <a:p>
            <a:pPr algn="ctr">
              <a:buFont typeface="Wingdings 2" pitchFamily="18" charset="2"/>
              <a:buNone/>
            </a:pPr>
            <a:r>
              <a:rPr lang="ru-RU" sz="1000" smtClean="0">
                <a:latin typeface="Constantia" pitchFamily="18" charset="0"/>
              </a:rPr>
              <a:t>Снова приходит Стела,</a:t>
            </a:r>
          </a:p>
          <a:p>
            <a:pPr algn="ctr">
              <a:buFont typeface="Wingdings 2" pitchFamily="18" charset="2"/>
              <a:buNone/>
            </a:pPr>
            <a:r>
              <a:rPr lang="ru-RU" sz="1000" smtClean="0">
                <a:latin typeface="Constantia" pitchFamily="18" charset="0"/>
              </a:rPr>
              <a:t>Снова приходит Стела,</a:t>
            </a:r>
          </a:p>
          <a:p>
            <a:pPr algn="ctr">
              <a:buFont typeface="Wingdings 2" pitchFamily="18" charset="2"/>
              <a:buNone/>
            </a:pPr>
            <a:r>
              <a:rPr lang="ru-RU" sz="1000" smtClean="0">
                <a:latin typeface="Constantia" pitchFamily="18" charset="0"/>
              </a:rPr>
              <a:t>Снова приходит в еврейский теплый дом,</a:t>
            </a:r>
          </a:p>
          <a:p>
            <a:pPr algn="ctr">
              <a:buFont typeface="Wingdings 2" pitchFamily="18" charset="2"/>
              <a:buNone/>
            </a:pPr>
            <a:r>
              <a:rPr lang="ru-RU" sz="1000" smtClean="0">
                <a:latin typeface="Constantia" pitchFamily="18" charset="0"/>
              </a:rPr>
              <a:t>Кушать готовит Стела,</a:t>
            </a:r>
          </a:p>
          <a:p>
            <a:pPr algn="ctr">
              <a:buFont typeface="Wingdings 2" pitchFamily="18" charset="2"/>
              <a:buNone/>
            </a:pPr>
            <a:r>
              <a:rPr lang="ru-RU" sz="1000" smtClean="0">
                <a:latin typeface="Constantia" pitchFamily="18" charset="0"/>
              </a:rPr>
              <a:t>Вкусно готовит Стела,</a:t>
            </a:r>
          </a:p>
          <a:p>
            <a:pPr algn="ctr">
              <a:buFont typeface="Wingdings 2" pitchFamily="18" charset="2"/>
              <a:buNone/>
            </a:pPr>
            <a:r>
              <a:rPr lang="ru-RU" sz="1000" smtClean="0">
                <a:latin typeface="Constantia" pitchFamily="18" charset="0"/>
              </a:rPr>
              <a:t>Всех угощает за праздничным столом.</a:t>
            </a:r>
          </a:p>
          <a:p>
            <a:pPr algn="ctr">
              <a:buFont typeface="Wingdings 2" pitchFamily="18" charset="2"/>
              <a:buNone/>
            </a:pPr>
            <a:r>
              <a:rPr lang="ru-RU" sz="1000" smtClean="0">
                <a:latin typeface="Constantia" pitchFamily="18" charset="0"/>
              </a:rPr>
              <a:t>Тук-тук, стучимся в дверь,</a:t>
            </a:r>
          </a:p>
          <a:p>
            <a:pPr algn="ctr">
              <a:buFont typeface="Wingdings 2" pitchFamily="18" charset="2"/>
              <a:buNone/>
            </a:pPr>
            <a:r>
              <a:rPr lang="ru-RU" sz="1000" smtClean="0">
                <a:latin typeface="Constantia" pitchFamily="18" charset="0"/>
              </a:rPr>
              <a:t>Приехали мы к Стеле,</a:t>
            </a:r>
          </a:p>
          <a:p>
            <a:pPr algn="ctr">
              <a:buFont typeface="Wingdings 2" pitchFamily="18" charset="2"/>
              <a:buNone/>
            </a:pPr>
            <a:r>
              <a:rPr lang="ru-RU" sz="1000" smtClean="0">
                <a:latin typeface="Constantia" pitchFamily="18" charset="0"/>
              </a:rPr>
              <a:t>Поздравить с Юбилеем с Общины пришли,</a:t>
            </a:r>
          </a:p>
          <a:p>
            <a:pPr algn="ctr">
              <a:buFont typeface="Wingdings 2" pitchFamily="18" charset="2"/>
              <a:buNone/>
            </a:pPr>
            <a:r>
              <a:rPr lang="ru-RU" sz="1000" smtClean="0">
                <a:latin typeface="Constantia" pitchFamily="18" charset="0"/>
              </a:rPr>
              <a:t>Успехов, счастья и добра принесли-</a:t>
            </a:r>
          </a:p>
          <a:p>
            <a:pPr algn="ctr">
              <a:buFont typeface="Wingdings 2" pitchFamily="18" charset="2"/>
              <a:buNone/>
            </a:pPr>
            <a:r>
              <a:rPr lang="ru-RU" sz="1000" smtClean="0">
                <a:latin typeface="Constantia" pitchFamily="18" charset="0"/>
              </a:rPr>
              <a:t>Примите эти скромные цветы!</a:t>
            </a:r>
          </a:p>
          <a:p>
            <a:pPr algn="ctr">
              <a:buFont typeface="Wingdings 2" pitchFamily="18" charset="2"/>
              <a:buNone/>
            </a:pPr>
            <a:r>
              <a:rPr lang="ru-RU" sz="1000" smtClean="0">
                <a:latin typeface="Constantia" pitchFamily="18" charset="0"/>
              </a:rPr>
              <a:t>Вновь прибегает Стела, </a:t>
            </a:r>
          </a:p>
          <a:p>
            <a:pPr algn="ctr">
              <a:buFont typeface="Wingdings 2" pitchFamily="18" charset="2"/>
              <a:buNone/>
            </a:pPr>
            <a:r>
              <a:rPr lang="ru-RU" sz="1000" smtClean="0">
                <a:latin typeface="Constantia" pitchFamily="18" charset="0"/>
              </a:rPr>
              <a:t>Ребра ломает Стела,</a:t>
            </a:r>
          </a:p>
          <a:p>
            <a:pPr algn="ctr">
              <a:buFont typeface="Wingdings 2" pitchFamily="18" charset="2"/>
              <a:buNone/>
            </a:pPr>
            <a:r>
              <a:rPr lang="ru-RU" sz="1000" smtClean="0">
                <a:latin typeface="Constantia" pitchFamily="18" charset="0"/>
              </a:rPr>
              <a:t>Надо Сарапульских евреев обойти,</a:t>
            </a:r>
          </a:p>
          <a:p>
            <a:pPr algn="ctr">
              <a:buFont typeface="Wingdings 2" pitchFamily="18" charset="2"/>
              <a:buNone/>
            </a:pPr>
            <a:r>
              <a:rPr lang="ru-RU" sz="1000" smtClean="0">
                <a:latin typeface="Constantia" pitchFamily="18" charset="0"/>
              </a:rPr>
              <a:t>Кузнецову покормит Стела,</a:t>
            </a:r>
          </a:p>
          <a:p>
            <a:pPr algn="ctr">
              <a:buFont typeface="Wingdings 2" pitchFamily="18" charset="2"/>
              <a:buNone/>
            </a:pPr>
            <a:r>
              <a:rPr lang="ru-RU" sz="1000" smtClean="0">
                <a:latin typeface="Constantia" pitchFamily="18" charset="0"/>
              </a:rPr>
              <a:t>Высоцкую проверит Стела,</a:t>
            </a:r>
          </a:p>
          <a:p>
            <a:pPr algn="ctr">
              <a:buFont typeface="Wingdings 2" pitchFamily="18" charset="2"/>
              <a:buNone/>
            </a:pPr>
            <a:r>
              <a:rPr lang="ru-RU" sz="1000" smtClean="0">
                <a:latin typeface="Constantia" pitchFamily="18" charset="0"/>
              </a:rPr>
              <a:t>И к Могилевской ругаться побежит.</a:t>
            </a:r>
          </a:p>
          <a:p>
            <a:pPr algn="ctr">
              <a:buFont typeface="Wingdings 2" pitchFamily="18" charset="2"/>
              <a:buNone/>
            </a:pPr>
            <a:r>
              <a:rPr lang="ru-RU" sz="1000" smtClean="0">
                <a:latin typeface="Constantia" pitchFamily="18" charset="0"/>
              </a:rPr>
              <a:t>И не сбавляй ты скорость,</a:t>
            </a:r>
          </a:p>
          <a:p>
            <a:pPr algn="ctr">
              <a:buFont typeface="Wingdings 2" pitchFamily="18" charset="2"/>
              <a:buNone/>
            </a:pPr>
            <a:r>
              <a:rPr lang="ru-RU" sz="1000" smtClean="0">
                <a:latin typeface="Constantia" pitchFamily="18" charset="0"/>
              </a:rPr>
              <a:t>И пусть два раза сорок,</a:t>
            </a:r>
          </a:p>
          <a:p>
            <a:pPr algn="ctr">
              <a:buFont typeface="Wingdings 2" pitchFamily="18" charset="2"/>
              <a:buNone/>
            </a:pPr>
            <a:r>
              <a:rPr lang="ru-RU" sz="1000" smtClean="0">
                <a:latin typeface="Constantia" pitchFamily="18" charset="0"/>
              </a:rPr>
              <a:t>А ты по-прежнему мила и весела.</a:t>
            </a:r>
          </a:p>
          <a:p>
            <a:pPr algn="ctr">
              <a:buFont typeface="Wingdings 2" pitchFamily="18" charset="2"/>
              <a:buNone/>
            </a:pPr>
            <a:r>
              <a:rPr lang="ru-RU" sz="1000" smtClean="0">
                <a:latin typeface="Constantia" pitchFamily="18" charset="0"/>
              </a:rPr>
              <a:t>И подопечные довольные всегда,</a:t>
            </a:r>
          </a:p>
          <a:p>
            <a:pPr algn="ctr">
              <a:buFont typeface="Wingdings 2" pitchFamily="18" charset="2"/>
              <a:buNone/>
            </a:pPr>
            <a:r>
              <a:rPr lang="ru-RU" sz="1000" smtClean="0">
                <a:latin typeface="Constantia" pitchFamily="18" charset="0"/>
              </a:rPr>
              <a:t>И рядом твоя дружная семья.</a:t>
            </a:r>
          </a:p>
          <a:p>
            <a:pPr algn="ctr">
              <a:buFont typeface="Wingdings 2" pitchFamily="18" charset="2"/>
              <a:buNone/>
            </a:pPr>
            <a:r>
              <a:rPr lang="ru-RU" sz="1000" smtClean="0">
                <a:latin typeface="Constantia" pitchFamily="18" charset="0"/>
              </a:rPr>
              <a:t>Славим мы нашу Стелу,</a:t>
            </a:r>
          </a:p>
          <a:p>
            <a:pPr algn="ctr">
              <a:buFont typeface="Wingdings 2" pitchFamily="18" charset="2"/>
              <a:buNone/>
            </a:pPr>
            <a:r>
              <a:rPr lang="ru-RU" sz="1000" smtClean="0">
                <a:latin typeface="Constantia" pitchFamily="18" charset="0"/>
              </a:rPr>
              <a:t>Любим мы нашу Стелу,</a:t>
            </a:r>
          </a:p>
          <a:p>
            <a:pPr algn="ctr">
              <a:buFont typeface="Wingdings 2" pitchFamily="18" charset="2"/>
              <a:buNone/>
            </a:pPr>
            <a:r>
              <a:rPr lang="ru-RU" sz="1000" smtClean="0">
                <a:latin typeface="Constantia" pitchFamily="18" charset="0"/>
              </a:rPr>
              <a:t>В жизни общины ты- редкий экземпляр!</a:t>
            </a:r>
          </a:p>
          <a:p>
            <a:pPr algn="ctr">
              <a:buFont typeface="Wingdings 2" pitchFamily="18" charset="2"/>
              <a:buNone/>
            </a:pPr>
            <a:r>
              <a:rPr lang="ru-RU" sz="1000" smtClean="0">
                <a:latin typeface="Constantia" pitchFamily="18" charset="0"/>
              </a:rPr>
              <a:t>Гуд йонтеф либе , Стела,</a:t>
            </a:r>
          </a:p>
          <a:p>
            <a:pPr algn="ctr">
              <a:buFont typeface="Wingdings 2" pitchFamily="18" charset="2"/>
              <a:buNone/>
            </a:pPr>
            <a:r>
              <a:rPr lang="ru-RU" sz="1000" smtClean="0">
                <a:latin typeface="Constantia" pitchFamily="18" charset="0"/>
              </a:rPr>
              <a:t>Аидише мама, Стела,</a:t>
            </a:r>
          </a:p>
          <a:p>
            <a:pPr algn="ctr">
              <a:buFont typeface="Wingdings 2" pitchFamily="18" charset="2"/>
              <a:buNone/>
            </a:pPr>
            <a:r>
              <a:rPr lang="ru-RU" sz="1000" smtClean="0">
                <a:latin typeface="Constantia" pitchFamily="18" charset="0"/>
              </a:rPr>
              <a:t>Лехаям, лехаям , любимый юбиляр!!!</a:t>
            </a:r>
          </a:p>
          <a:p>
            <a:pPr algn="ctr">
              <a:buFont typeface="Wingdings 2" pitchFamily="18" charset="2"/>
              <a:buNone/>
            </a:pPr>
            <a:r>
              <a:rPr lang="ru-RU" sz="1000" smtClean="0">
                <a:latin typeface="Constantia" pitchFamily="18" charset="0"/>
              </a:rPr>
              <a:t>Тук-тук, стучимся в двери, </a:t>
            </a:r>
          </a:p>
          <a:p>
            <a:pPr algn="ctr">
              <a:buFont typeface="Wingdings 2" pitchFamily="18" charset="2"/>
              <a:buNone/>
            </a:pPr>
            <a:r>
              <a:rPr lang="ru-RU" sz="1000" smtClean="0">
                <a:latin typeface="Constantia" pitchFamily="18" charset="0"/>
              </a:rPr>
              <a:t>Приехали мы к Стел,</a:t>
            </a:r>
          </a:p>
          <a:p>
            <a:pPr algn="ctr">
              <a:buFont typeface="Wingdings 2" pitchFamily="18" charset="2"/>
              <a:buNone/>
            </a:pPr>
            <a:r>
              <a:rPr lang="ru-RU" sz="1000" smtClean="0">
                <a:latin typeface="Constantia" pitchFamily="18" charset="0"/>
              </a:rPr>
              <a:t>Поздравить с Юбилеем от Общины пришли, </a:t>
            </a:r>
          </a:p>
          <a:p>
            <a:pPr algn="ctr">
              <a:buFont typeface="Wingdings 2" pitchFamily="18" charset="2"/>
              <a:buNone/>
            </a:pPr>
            <a:r>
              <a:rPr lang="ru-RU" sz="1000" smtClean="0">
                <a:latin typeface="Constantia" pitchFamily="18" charset="0"/>
              </a:rPr>
              <a:t>Успехов, счастья и добра принесли-</a:t>
            </a:r>
          </a:p>
          <a:p>
            <a:pPr algn="ctr">
              <a:buFont typeface="Wingdings 2" pitchFamily="18" charset="2"/>
              <a:buNone/>
            </a:pPr>
            <a:r>
              <a:rPr lang="ru-RU" sz="1000" smtClean="0">
                <a:latin typeface="Constantia" pitchFamily="18" charset="0"/>
              </a:rPr>
              <a:t>Примите эти скромные цветы!</a:t>
            </a:r>
          </a:p>
          <a:p>
            <a:pPr algn="ctr">
              <a:buFont typeface="Wingdings 2" pitchFamily="18" charset="2"/>
              <a:buNone/>
            </a:pPr>
            <a:r>
              <a:rPr lang="ru-RU" sz="1000" smtClean="0">
                <a:latin typeface="Constantia" pitchFamily="18" charset="0"/>
              </a:rPr>
              <a:t>Коллектив ОЦЕКа </a:t>
            </a:r>
          </a:p>
          <a:p>
            <a:pPr algn="ctr">
              <a:buFont typeface="Wingdings 2" pitchFamily="18" charset="2"/>
              <a:buNone/>
            </a:pPr>
            <a:r>
              <a:rPr lang="ru-RU" sz="1000" smtClean="0">
                <a:latin typeface="Constantia" pitchFamily="18" charset="0"/>
              </a:rPr>
              <a:t>15 июля 2006 год</a:t>
            </a:r>
          </a:p>
          <a:p>
            <a:pPr algn="ctr"/>
            <a:endParaRPr lang="ru-RU" sz="1000" smtClean="0">
              <a:latin typeface="Constantia" pitchFamily="18" charset="0"/>
            </a:endParaRPr>
          </a:p>
        </p:txBody>
      </p:sp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4086053" cy="22145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970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714752"/>
            <a:ext cx="4071966" cy="23676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071688" y="704850"/>
            <a:ext cx="6615112" cy="581025"/>
          </a:xfrm>
        </p:spPr>
        <p:txBody>
          <a:bodyPr/>
          <a:lstStyle/>
          <a:p>
            <a:pPr eaLnBrk="1" hangingPunct="1"/>
            <a:r>
              <a:rPr lang="ru-RU" sz="2800" smtClean="0">
                <a:latin typeface="Calibri" pitchFamily="34" charset="0"/>
              </a:rPr>
              <a:t>Конкурс «Супер-бабушка 2013»</a:t>
            </a:r>
          </a:p>
        </p:txBody>
      </p:sp>
      <p:pic>
        <p:nvPicPr>
          <p:cNvPr id="5" name="Picture 37" descr="M:\ПП\док\2014_03_21\2014_03_21\IMG_0040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714348" y="1643050"/>
            <a:ext cx="2968140" cy="4433888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2" descr="M:\ПП\док\2014_03_21\2014_03_21\IMG_004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429124" y="2428868"/>
            <a:ext cx="4038600" cy="270071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143250" y="704850"/>
            <a:ext cx="5543550" cy="795338"/>
          </a:xfrm>
        </p:spPr>
        <p:txBody>
          <a:bodyPr/>
          <a:lstStyle/>
          <a:p>
            <a:pPr eaLnBrk="1" hangingPunct="1"/>
            <a:r>
              <a:rPr lang="ru-RU" sz="3200" smtClean="0">
                <a:latin typeface="Calibri" pitchFamily="34" charset="0"/>
              </a:rPr>
              <a:t>День Победы</a:t>
            </a:r>
          </a:p>
        </p:txBody>
      </p:sp>
      <p:sp>
        <p:nvSpPr>
          <p:cNvPr id="30723" name="Содержимое 3"/>
          <p:cNvSpPr>
            <a:spLocks noGrp="1"/>
          </p:cNvSpPr>
          <p:nvPr>
            <p:ph sz="half" idx="4294967295"/>
          </p:nvPr>
        </p:nvSpPr>
        <p:spPr>
          <a:xfrm>
            <a:off x="4648200" y="1920875"/>
            <a:ext cx="4038600" cy="4433888"/>
          </a:xfrm>
        </p:spPr>
        <p:txBody>
          <a:bodyPr/>
          <a:lstStyle/>
          <a:p>
            <a:pPr eaLnBrk="1" hangingPunct="1"/>
            <a:endParaRPr lang="ru-RU" smtClean="0">
              <a:latin typeface="Constantia" pitchFamily="18" charset="0"/>
            </a:endParaRPr>
          </a:p>
        </p:txBody>
      </p:sp>
      <p:pic>
        <p:nvPicPr>
          <p:cNvPr id="31752" name="Picture 8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71472" y="1714488"/>
            <a:ext cx="7858180" cy="4486201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42938" y="704850"/>
            <a:ext cx="8043862" cy="723900"/>
          </a:xfrm>
        </p:spPr>
        <p:txBody>
          <a:bodyPr/>
          <a:lstStyle/>
          <a:p>
            <a:pPr eaLnBrk="1" hangingPunct="1"/>
            <a:r>
              <a:rPr lang="ru-RU" sz="2800" smtClean="0">
                <a:latin typeface="Calibri" pitchFamily="34" charset="0"/>
              </a:rPr>
              <a:t>День Победы в детском саде «Ручеёк», 2007 г.</a:t>
            </a:r>
          </a:p>
        </p:txBody>
      </p:sp>
      <p:pic>
        <p:nvPicPr>
          <p:cNvPr id="32771" name="Picture 2" descr="M:\ПП\док\2014_03_21\2014_03_21\IMG_0056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00166" y="2000240"/>
            <a:ext cx="5257800" cy="354330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1748" name="Содержимое 3"/>
          <p:cNvSpPr>
            <a:spLocks noGrp="1"/>
          </p:cNvSpPr>
          <p:nvPr>
            <p:ph sz="half" idx="4294967295"/>
          </p:nvPr>
        </p:nvSpPr>
        <p:spPr>
          <a:xfrm>
            <a:off x="4648200" y="1920875"/>
            <a:ext cx="4038600" cy="4433888"/>
          </a:xfrm>
        </p:spPr>
        <p:txBody>
          <a:bodyPr/>
          <a:lstStyle/>
          <a:p>
            <a:pPr eaLnBrk="1" hangingPunct="1"/>
            <a:endParaRPr lang="ru-RU" smtClean="0"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785813"/>
            <a:ext cx="8229600" cy="914400"/>
          </a:xfrm>
        </p:spPr>
        <p:txBody>
          <a:bodyPr/>
          <a:lstStyle/>
          <a:p>
            <a:pPr algn="ctr" eaLnBrk="1" hangingPunct="1"/>
            <a:r>
              <a:rPr lang="ru-RU" sz="2600" smtClean="0">
                <a:latin typeface="Constantia" pitchFamily="18" charset="0"/>
              </a:rPr>
              <a:t>Участие в утреннике, посвящённому Дню Победы </a:t>
            </a:r>
            <a:br>
              <a:rPr lang="ru-RU" sz="2600" smtClean="0">
                <a:latin typeface="Constantia" pitchFamily="18" charset="0"/>
              </a:rPr>
            </a:br>
            <a:r>
              <a:rPr lang="ru-RU" sz="2600" smtClean="0">
                <a:latin typeface="Constantia" pitchFamily="18" charset="0"/>
              </a:rPr>
              <a:t>г. Ижевск</a:t>
            </a:r>
          </a:p>
        </p:txBody>
      </p:sp>
      <p:pic>
        <p:nvPicPr>
          <p:cNvPr id="33795" name="Picture 2" descr="M:\ПП\док\2014_03_21\2014_03_21\IMG_0057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43063" y="2357438"/>
            <a:ext cx="5491162" cy="353060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2772" name="Содержимое 3"/>
          <p:cNvSpPr>
            <a:spLocks noGrp="1"/>
          </p:cNvSpPr>
          <p:nvPr>
            <p:ph sz="half" idx="4294967295"/>
          </p:nvPr>
        </p:nvSpPr>
        <p:spPr>
          <a:xfrm>
            <a:off x="4648200" y="1920875"/>
            <a:ext cx="4038600" cy="4433888"/>
          </a:xfrm>
        </p:spPr>
        <p:txBody>
          <a:bodyPr/>
          <a:lstStyle/>
          <a:p>
            <a:pPr eaLnBrk="1" hangingPunct="1"/>
            <a:endParaRPr lang="ru-RU" smtClean="0"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mtClean="0">
                <a:latin typeface="Calibri" pitchFamily="34" charset="0"/>
              </a:rPr>
              <a:t>Дочери Евгения Кацнельсона</a:t>
            </a:r>
          </a:p>
        </p:txBody>
      </p:sp>
      <p:pic>
        <p:nvPicPr>
          <p:cNvPr id="7172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57290" y="2071678"/>
            <a:ext cx="6086803" cy="4361933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00313" y="704850"/>
            <a:ext cx="6186487" cy="509588"/>
          </a:xfrm>
        </p:spPr>
        <p:txBody>
          <a:bodyPr/>
          <a:lstStyle/>
          <a:p>
            <a:pPr eaLnBrk="1" hangingPunct="1"/>
            <a:r>
              <a:rPr lang="ru-RU" sz="2800" smtClean="0">
                <a:latin typeface="Calibri" pitchFamily="34" charset="0"/>
              </a:rPr>
              <a:t>Семья Стелы Иосифовны</a:t>
            </a:r>
          </a:p>
        </p:txBody>
      </p:sp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357298"/>
            <a:ext cx="4392613" cy="30241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482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3573463"/>
            <a:ext cx="4713288" cy="29241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482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7763" y="1268413"/>
            <a:ext cx="2581275" cy="32400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4829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72507" y="3789363"/>
            <a:ext cx="3049231" cy="19256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5076825" y="549275"/>
            <a:ext cx="3743325" cy="1871663"/>
          </a:xfrm>
        </p:spPr>
        <p:txBody>
          <a:bodyPr tIns="0" rIns="18288"/>
          <a:lstStyle/>
          <a:p>
            <a:pPr algn="r" eaLnBrk="1" hangingPunct="1">
              <a:defRPr/>
            </a:pPr>
            <a:r>
              <a:rPr lang="ru-RU" sz="2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 pitchFamily="18" charset="0"/>
                <a:ea typeface="+mn-ea"/>
                <a:cs typeface="+mn-cs"/>
              </a:rPr>
              <a:t>Детки быстро подрастали,</a:t>
            </a:r>
            <a:br>
              <a:rPr lang="ru-RU" sz="2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 pitchFamily="18" charset="0"/>
                <a:ea typeface="+mn-ea"/>
                <a:cs typeface="+mn-cs"/>
              </a:rPr>
            </a:br>
            <a:r>
              <a:rPr lang="ru-RU" sz="2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 pitchFamily="18" charset="0"/>
                <a:ea typeface="+mn-ea"/>
                <a:cs typeface="+mn-cs"/>
              </a:rPr>
              <a:t>семьи уж свои создали.</a:t>
            </a:r>
            <a:br>
              <a:rPr lang="ru-RU" sz="2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 pitchFamily="18" charset="0"/>
                <a:ea typeface="+mn-ea"/>
                <a:cs typeface="+mn-cs"/>
              </a:rPr>
            </a:br>
            <a:r>
              <a:rPr lang="ru-RU" sz="2000" b="1" dirty="0" err="1" smtClean="0">
                <a:solidFill>
                  <a:srgbClr val="4DE1EA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 pitchFamily="18" charset="0"/>
                <a:ea typeface="+mn-ea"/>
                <a:cs typeface="+mn-cs"/>
              </a:rPr>
              <a:t>Деток-целый</a:t>
            </a:r>
            <a:r>
              <a:rPr lang="ru-RU" sz="2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 pitchFamily="18" charset="0"/>
                <a:ea typeface="+mn-ea"/>
                <a:cs typeface="+mn-cs"/>
              </a:rPr>
              <a:t> арсенал,</a:t>
            </a:r>
            <a:br>
              <a:rPr lang="ru-RU" sz="2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 pitchFamily="18" charset="0"/>
                <a:ea typeface="+mn-ea"/>
                <a:cs typeface="+mn-cs"/>
              </a:rPr>
            </a:br>
            <a:r>
              <a:rPr lang="ru-RU" sz="2000" b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 pitchFamily="18" charset="0"/>
                <a:ea typeface="+mn-ea"/>
                <a:cs typeface="+mn-cs"/>
              </a:rPr>
              <a:t>Кто-то дедкой, бабкой стал.</a:t>
            </a:r>
          </a:p>
        </p:txBody>
      </p:sp>
      <p:sp>
        <p:nvSpPr>
          <p:cNvPr id="34819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533400" y="3228975"/>
            <a:ext cx="7854950" cy="1752600"/>
          </a:xfrm>
        </p:spPr>
        <p:txBody>
          <a:bodyPr lIns="0" rIns="18288"/>
          <a:lstStyle/>
          <a:p>
            <a:pPr marL="0" indent="0" algn="r" eaLnBrk="1" hangingPunct="1">
              <a:buFont typeface="Arial" charset="0"/>
              <a:buNone/>
            </a:pPr>
            <a:endParaRPr lang="ru-RU" smtClean="0">
              <a:latin typeface="Constantia" pitchFamily="18" charset="0"/>
            </a:endParaRPr>
          </a:p>
        </p:txBody>
      </p:sp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4468686" cy="26654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714620"/>
            <a:ext cx="3571900" cy="24669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584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3500438"/>
            <a:ext cx="2044762" cy="31496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214688" y="357188"/>
            <a:ext cx="4757737" cy="1143000"/>
          </a:xfrm>
        </p:spPr>
        <p:txBody>
          <a:bodyPr/>
          <a:lstStyle/>
          <a:p>
            <a:pPr eaLnBrk="1" hangingPunct="1"/>
            <a:r>
              <a:rPr lang="ru-RU" sz="3200" smtClean="0">
                <a:latin typeface="Calibri" pitchFamily="34" charset="0"/>
              </a:rPr>
              <a:t>85 лет</a:t>
            </a:r>
          </a:p>
        </p:txBody>
      </p:sp>
      <p:pic>
        <p:nvPicPr>
          <p:cNvPr id="5" name="Picture 35" descr="M:\ПП\док\2014_03_21\2014_03_21\IMG_0038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043324" y="1920875"/>
            <a:ext cx="2866352" cy="4433888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5844" name="Picture 19" descr="M:\ПП\док\2014_03_21\2014_03_21\IMG_0022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994275" y="1920875"/>
            <a:ext cx="3346450" cy="44338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latin typeface="+mj-lt"/>
              </a:rPr>
              <a:t>Семья Липец, август 1941 г.</a:t>
            </a:r>
            <a:br>
              <a:rPr lang="ru-RU" dirty="0" smtClean="0">
                <a:latin typeface="+mj-lt"/>
              </a:rPr>
            </a:br>
            <a:r>
              <a:rPr lang="ru-RU" smtClean="0">
                <a:latin typeface="+mj-lt"/>
              </a:rPr>
              <a:t>Родители, бабушка </a:t>
            </a:r>
            <a:r>
              <a:rPr lang="ru-RU" dirty="0" smtClean="0">
                <a:latin typeface="+mj-lt"/>
              </a:rPr>
              <a:t>и дети.</a:t>
            </a:r>
            <a:endParaRPr lang="ru-RU" dirty="0">
              <a:latin typeface="+mj-lt"/>
            </a:endParaRPr>
          </a:p>
        </p:txBody>
      </p:sp>
      <p:pic>
        <p:nvPicPr>
          <p:cNvPr id="1026" name="Picture 2" descr="M:\ПП\док\2014_03_21\2014_03_21\IMG_0030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00100" y="2071677"/>
            <a:ext cx="6572296" cy="4420365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172" name="Содержимое 3"/>
          <p:cNvSpPr>
            <a:spLocks noGrp="1"/>
          </p:cNvSpPr>
          <p:nvPr>
            <p:ph sz="half" idx="4294967295"/>
          </p:nvPr>
        </p:nvSpPr>
        <p:spPr>
          <a:xfrm>
            <a:off x="4648200" y="1920875"/>
            <a:ext cx="4038600" cy="4433888"/>
          </a:xfrm>
        </p:spPr>
        <p:txBody>
          <a:bodyPr/>
          <a:lstStyle/>
          <a:p>
            <a:pPr eaLnBrk="1" hangingPunct="1"/>
            <a:endParaRPr lang="ru-RU" smtClean="0"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714625" y="704850"/>
            <a:ext cx="4572000" cy="1143000"/>
          </a:xfrm>
        </p:spPr>
        <p:txBody>
          <a:bodyPr/>
          <a:lstStyle/>
          <a:p>
            <a:pPr eaLnBrk="1" hangingPunct="1"/>
            <a:r>
              <a:rPr lang="ru-RU" sz="3200" smtClean="0">
                <a:latin typeface="Calibri" pitchFamily="34" charset="0"/>
              </a:rPr>
              <a:t>Посадочный талон</a:t>
            </a:r>
          </a:p>
        </p:txBody>
      </p:sp>
      <p:pic>
        <p:nvPicPr>
          <p:cNvPr id="8195" name="Picture 31" descr="M:\ПП\док\2014_03_21\2014_03_21\IMG_0034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000250" y="2143125"/>
            <a:ext cx="4724400" cy="3946525"/>
          </a:xfrm>
        </p:spPr>
      </p:pic>
      <p:sp>
        <p:nvSpPr>
          <p:cNvPr id="8196" name="Содержимое 3"/>
          <p:cNvSpPr>
            <a:spLocks noGrp="1"/>
          </p:cNvSpPr>
          <p:nvPr>
            <p:ph sz="half" idx="4294967295"/>
          </p:nvPr>
        </p:nvSpPr>
        <p:spPr>
          <a:xfrm>
            <a:off x="4648200" y="1920875"/>
            <a:ext cx="4038600" cy="4433888"/>
          </a:xfrm>
        </p:spPr>
        <p:txBody>
          <a:bodyPr/>
          <a:lstStyle/>
          <a:p>
            <a:pPr eaLnBrk="1" hangingPunct="1"/>
            <a:endParaRPr lang="ru-RU" smtClean="0"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mtClean="0">
                <a:latin typeface="Calibri" pitchFamily="34" charset="0"/>
              </a:rPr>
              <a:t>Братья Константин и Аркадий</a:t>
            </a:r>
          </a:p>
        </p:txBody>
      </p:sp>
      <p:pic>
        <p:nvPicPr>
          <p:cNvPr id="5" name="Picture 34" descr="M:\ПП\док\2014_03_21\2014_03_21\IMG_0037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14348" y="1928802"/>
            <a:ext cx="3007232" cy="4353561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33" descr="M:\ПП\док\2014_03_21\2014_03_21\IMG_0036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43504" y="1928802"/>
            <a:ext cx="3176357" cy="428628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221" name="TextBox 6"/>
          <p:cNvSpPr txBox="1">
            <a:spLocks noChangeArrowheads="1"/>
          </p:cNvSpPr>
          <p:nvPr/>
        </p:nvSpPr>
        <p:spPr bwMode="auto">
          <a:xfrm>
            <a:off x="571500" y="6286500"/>
            <a:ext cx="3571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alibri" pitchFamily="34" charset="0"/>
              </a:rPr>
              <a:t>Константин</a:t>
            </a:r>
          </a:p>
        </p:txBody>
      </p:sp>
      <p:sp>
        <p:nvSpPr>
          <p:cNvPr id="9222" name="TextBox 7"/>
          <p:cNvSpPr txBox="1">
            <a:spLocks noChangeArrowheads="1"/>
          </p:cNvSpPr>
          <p:nvPr/>
        </p:nvSpPr>
        <p:spPr bwMode="auto">
          <a:xfrm>
            <a:off x="5214938" y="6357938"/>
            <a:ext cx="3000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alibri" pitchFamily="34" charset="0"/>
              </a:rPr>
              <a:t>Аркадий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mtClean="0">
                <a:latin typeface="Calibri" pitchFamily="34" charset="0"/>
              </a:rPr>
              <a:t>Аркадий, фото с фронта</a:t>
            </a:r>
          </a:p>
        </p:txBody>
      </p:sp>
      <p:pic>
        <p:nvPicPr>
          <p:cNvPr id="5" name="Picture 32" descr="M:\ПП\док\2014_03_21\2014_03_21\IMG_0035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57488" y="2000240"/>
            <a:ext cx="3500129" cy="428628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244" name="Содержимое 3"/>
          <p:cNvSpPr>
            <a:spLocks noGrp="1"/>
          </p:cNvSpPr>
          <p:nvPr>
            <p:ph sz="half" idx="4294967295"/>
          </p:nvPr>
        </p:nvSpPr>
        <p:spPr>
          <a:xfrm>
            <a:off x="4648200" y="1920875"/>
            <a:ext cx="4038600" cy="4433888"/>
          </a:xfrm>
        </p:spPr>
        <p:txBody>
          <a:bodyPr/>
          <a:lstStyle/>
          <a:p>
            <a:pPr eaLnBrk="1" hangingPunct="1"/>
            <a:endParaRPr lang="ru-RU" smtClean="0"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mtClean="0">
                <a:latin typeface="Calibri" pitchFamily="34" charset="0"/>
              </a:rPr>
              <a:t>Письма братьев с фронта</a:t>
            </a:r>
          </a:p>
        </p:txBody>
      </p:sp>
      <p:pic>
        <p:nvPicPr>
          <p:cNvPr id="11267" name="Picture 2" descr="M:\ПП\док\2014_03_21\2014_03_21\IMG_0042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928813"/>
            <a:ext cx="2732088" cy="3214687"/>
          </a:xfrm>
        </p:spPr>
      </p:pic>
      <p:pic>
        <p:nvPicPr>
          <p:cNvPr id="11268" name="Picture 3" descr="M:\ПП\док\2014_03_21\2014_03_21\IMG_0044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857375" y="3643313"/>
            <a:ext cx="2670175" cy="3214687"/>
          </a:xfrm>
        </p:spPr>
      </p:pic>
      <p:pic>
        <p:nvPicPr>
          <p:cNvPr id="11269" name="Picture 4" descr="M:\ПП\док\2014_03_21\2014_03_21\IMG_004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3" y="1785938"/>
            <a:ext cx="2632075" cy="392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5" descr="M:\ПП\док\2014_03_21\2014_03_21\IMG_005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10446057">
            <a:off x="6499225" y="2479675"/>
            <a:ext cx="2284413" cy="427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85800" y="514350"/>
            <a:ext cx="2743200" cy="1162050"/>
          </a:xfrm>
        </p:spPr>
        <p:txBody>
          <a:bodyPr/>
          <a:lstStyle/>
          <a:p>
            <a:pPr eaLnBrk="1" hangingPunct="1"/>
            <a:r>
              <a:rPr lang="ru-RU" sz="2600" smtClean="0">
                <a:latin typeface="Calibri" pitchFamily="34" charset="0"/>
              </a:rPr>
              <a:t>Стела в молодости</a:t>
            </a:r>
          </a:p>
        </p:txBody>
      </p:sp>
      <p:sp>
        <p:nvSpPr>
          <p:cNvPr id="12291" name="Текст 2"/>
          <p:cNvSpPr>
            <a:spLocks noGrp="1"/>
          </p:cNvSpPr>
          <p:nvPr>
            <p:ph type="body" idx="4294967295"/>
          </p:nvPr>
        </p:nvSpPr>
        <p:spPr>
          <a:xfrm>
            <a:off x="3214688" y="5857875"/>
            <a:ext cx="2857500" cy="714375"/>
          </a:xfrm>
        </p:spPr>
        <p:txBody>
          <a:bodyPr lIns="18288" rIns="18288"/>
          <a:lstStyle/>
          <a:p>
            <a:pPr marL="0" indent="0" eaLnBrk="1" hangingPunct="1">
              <a:buFont typeface="Wingdings 2" pitchFamily="18" charset="2"/>
              <a:buNone/>
            </a:pPr>
            <a:endParaRPr lang="ru-RU" sz="2000" smtClean="0">
              <a:latin typeface="Constantia" pitchFamily="18" charset="0"/>
            </a:endParaRPr>
          </a:p>
        </p:txBody>
      </p:sp>
      <p:pic>
        <p:nvPicPr>
          <p:cNvPr id="13317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86116" y="1785926"/>
            <a:ext cx="3071834" cy="4192638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4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4_Поток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400</TotalTime>
  <Words>385</Words>
  <Application>Microsoft Office PowerPoint</Application>
  <PresentationFormat>Экран (4:3)</PresentationFormat>
  <Paragraphs>93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7" baseType="lpstr">
      <vt:lpstr>Arial</vt:lpstr>
      <vt:lpstr>Wingdings 2</vt:lpstr>
      <vt:lpstr>Calibri</vt:lpstr>
      <vt:lpstr>Constantia</vt:lpstr>
      <vt:lpstr>4_Поток</vt:lpstr>
      <vt:lpstr>Исследовательская работа Тема: «Яркая личность Стела Иосифовна Гуткович»</vt:lpstr>
      <vt:lpstr>Дедушка Кацнельсон Евгений</vt:lpstr>
      <vt:lpstr>Дочери Евгения Кацнельсона</vt:lpstr>
      <vt:lpstr>Семья Липец, август 1941 г. Родители, бабушка и дети.</vt:lpstr>
      <vt:lpstr>Посадочный талон</vt:lpstr>
      <vt:lpstr>Братья Константин и Аркадий</vt:lpstr>
      <vt:lpstr>Аркадий, фото с фронта</vt:lpstr>
      <vt:lpstr>Письма братьев с фронта</vt:lpstr>
      <vt:lpstr>Стела в молодости</vt:lpstr>
      <vt:lpstr> 20 лет Стела и Михель</vt:lpstr>
      <vt:lpstr>Почетные грамоты</vt:lpstr>
      <vt:lpstr>Слайд 12</vt:lpstr>
      <vt:lpstr>Грамоты</vt:lpstr>
      <vt:lpstr>Благодарственные письма</vt:lpstr>
      <vt:lpstr>Поздравление с Победой</vt:lpstr>
      <vt:lpstr>ЕНКА</vt:lpstr>
      <vt:lpstr>Слайд 17</vt:lpstr>
      <vt:lpstr>Слайд 18</vt:lpstr>
      <vt:lpstr>Радиозавод</vt:lpstr>
      <vt:lpstr>Непоседливая Стела Иосифовна</vt:lpstr>
      <vt:lpstr>Стела готовит Мацу</vt:lpstr>
      <vt:lpstr>Еврейская национальная культурная автономия</vt:lpstr>
      <vt:lpstr>Слайд 23</vt:lpstr>
      <vt:lpstr>Слайд 24</vt:lpstr>
      <vt:lpstr>Слайд 25</vt:lpstr>
      <vt:lpstr>Конкурс «Супер-бабушка 2013»</vt:lpstr>
      <vt:lpstr>День Победы</vt:lpstr>
      <vt:lpstr>День Победы в детском саде «Ручеёк», 2007 г.</vt:lpstr>
      <vt:lpstr>Участие в утреннике, посвящённому Дню Победы  г. Ижевск</vt:lpstr>
      <vt:lpstr>Семья Стелы Иосифовны</vt:lpstr>
      <vt:lpstr>Детки быстро подрастали, семьи уж свои создали. Деток-целый арсенал, Кто-то дедкой, бабкой стал.</vt:lpstr>
      <vt:lpstr>85 лет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User</cp:lastModifiedBy>
  <cp:revision>43</cp:revision>
  <dcterms:modified xsi:type="dcterms:W3CDTF">2014-04-30T08:04:56Z</dcterms:modified>
</cp:coreProperties>
</file>